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73" r:id="rId3"/>
    <p:sldId id="263" r:id="rId4"/>
    <p:sldId id="291" r:id="rId5"/>
    <p:sldId id="282" r:id="rId6"/>
    <p:sldId id="283" r:id="rId7"/>
    <p:sldId id="292" r:id="rId8"/>
    <p:sldId id="275" r:id="rId9"/>
    <p:sldId id="262" r:id="rId10"/>
    <p:sldId id="258" r:id="rId11"/>
    <p:sldId id="271" r:id="rId12"/>
    <p:sldId id="264" r:id="rId13"/>
    <p:sldId id="266" r:id="rId14"/>
    <p:sldId id="277" r:id="rId15"/>
    <p:sldId id="278" r:id="rId16"/>
    <p:sldId id="268" r:id="rId17"/>
    <p:sldId id="279" r:id="rId18"/>
    <p:sldId id="270" r:id="rId19"/>
    <p:sldId id="269" r:id="rId20"/>
    <p:sldId id="272" r:id="rId21"/>
    <p:sldId id="281" r:id="rId22"/>
    <p:sldId id="286" r:id="rId23"/>
    <p:sldId id="285" r:id="rId24"/>
    <p:sldId id="288" r:id="rId25"/>
    <p:sldId id="287" r:id="rId26"/>
    <p:sldId id="290" r:id="rId27"/>
    <p:sldId id="289" r:id="rId28"/>
    <p:sldId id="280" r:id="rId2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2" autoAdjust="0"/>
    <p:restoredTop sz="94676" autoAdjust="0"/>
  </p:normalViewPr>
  <p:slideViewPr>
    <p:cSldViewPr>
      <p:cViewPr>
        <p:scale>
          <a:sx n="87" d="100"/>
          <a:sy n="87" d="100"/>
        </p:scale>
        <p:origin x="-8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83670-384C-4792-B2C9-91EA379AA7AB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55A73-F8A9-45CE-87F4-F51E9A985ED9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3457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55A73-F8A9-45CE-87F4-F51E9A985ED9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3470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55A73-F8A9-45CE-87F4-F51E9A985ED9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0565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55A73-F8A9-45CE-87F4-F51E9A985ED9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0565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9778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9763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0970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1548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5512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2855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7237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9693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9669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2479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1661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BA38B-C485-40EC-9385-6A6CCDCC8E06}" type="datetimeFigureOut">
              <a:rPr lang="pl-PL" smtClean="0"/>
              <a:t>2013-06-18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0B315-6B0D-4344-8F7C-F4658E3A1324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855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/>
              <a:t>MZK Sp. z o. o. w Bolesławcu </a:t>
            </a:r>
            <a:br>
              <a:rPr lang="pl-PL" b="1" dirty="0" smtClean="0"/>
            </a:br>
            <a:r>
              <a:rPr lang="pl-PL" b="1" dirty="0" smtClean="0"/>
              <a:t>59-700 Bolesławiec </a:t>
            </a:r>
            <a:br>
              <a:rPr lang="pl-PL" b="1" dirty="0" smtClean="0"/>
            </a:br>
            <a:r>
              <a:rPr lang="pl-PL" b="1" dirty="0" smtClean="0"/>
              <a:t>ul. </a:t>
            </a:r>
            <a:r>
              <a:rPr lang="pl-PL" b="1" dirty="0" err="1" smtClean="0"/>
              <a:t>Modłowa</a:t>
            </a:r>
            <a:r>
              <a:rPr lang="pl-PL" b="1" dirty="0" smtClean="0"/>
              <a:t> 8</a:t>
            </a:r>
            <a:br>
              <a:rPr lang="pl-PL" b="1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4000" dirty="0" smtClean="0"/>
              <a:t>PREZENTACJA</a:t>
            </a:r>
            <a:r>
              <a:rPr lang="de-DE" sz="4000" dirty="0" smtClean="0"/>
              <a:t>/PRÄSENTATION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sz="3100" dirty="0" smtClean="0"/>
              <a:t>Bad </a:t>
            </a:r>
            <a:r>
              <a:rPr lang="de-DE" sz="3100" dirty="0" err="1" smtClean="0"/>
              <a:t>Muskau</a:t>
            </a:r>
            <a:r>
              <a:rPr lang="de-DE" sz="3100" dirty="0" smtClean="0"/>
              <a:t>, 26.06.2013</a:t>
            </a:r>
            <a:endParaRPr lang="pl-PL" sz="3100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690" y="6093296"/>
            <a:ext cx="2808310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001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zawartości 10"/>
          <p:cNvSpPr>
            <a:spLocks noGrp="1"/>
          </p:cNvSpPr>
          <p:nvPr>
            <p:ph sz="half" idx="2"/>
          </p:nvPr>
        </p:nvSpPr>
        <p:spPr>
          <a:xfrm>
            <a:off x="467544" y="116632"/>
            <a:ext cx="3960440" cy="56886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 ramach projektu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spółka zakupiła:</a:t>
            </a:r>
          </a:p>
          <a:p>
            <a:pPr marL="0" indent="0">
              <a:buNone/>
            </a:pPr>
            <a:endParaRPr lang="pl-PL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Oprogramowanie </a:t>
            </a:r>
            <a:r>
              <a:rPr lang="pl-PL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umożliwiające prezentację dwujęzycznego rozkładu jazdy na przystankach </a:t>
            </a: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pl-PL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w </a:t>
            </a: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Internecie, z modułem eksportu rozkładu jazdy do formatu Trans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  <a:r>
              <a:rPr lang="pl-PL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change</a:t>
            </a: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b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</a:p>
          <a:p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Serwer spełniający wymagania zakupionego systemu oraz prezentujący w Internecie graficzną wersję rozkładu jazdy.</a:t>
            </a:r>
            <a:b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pl-PL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l-PL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Autokomputery</a:t>
            </a: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- 14 sztuk</a:t>
            </a:r>
            <a:b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pl-PL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Tablice wewnętrzne do autobusów</a:t>
            </a:r>
            <a:b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14 sztuk</a:t>
            </a:r>
            <a:b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pl-PL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Tablice zewnętrzne do autobusów </a:t>
            </a:r>
            <a:b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2 komplety</a:t>
            </a:r>
            <a:b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pl-PL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Zestaw komputerowy do planowania rozkładów jazdy</a:t>
            </a:r>
          </a:p>
          <a:p>
            <a:pPr marL="0" indent="0">
              <a:buNone/>
            </a:pP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Ponadto  wykonano:</a:t>
            </a:r>
          </a:p>
          <a:p>
            <a:r>
              <a:rPr lang="pl-PL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Adaptację tablic świetlnych </a:t>
            </a:r>
            <a:br>
              <a:rPr lang="pl-PL" sz="18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w </a:t>
            </a: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autobusach do wymagań nowego oprogramowania </a:t>
            </a:r>
            <a:r>
              <a:rPr lang="pl-PL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– 14 szt</a:t>
            </a: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pl-PL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645025" y="116632"/>
            <a:ext cx="4391471" cy="56886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Im Rahmen des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Projektes hat die Gesellschaft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F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olgendes beschafft:</a:t>
            </a:r>
          </a:p>
          <a:p>
            <a:endParaRPr lang="de-DE" sz="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Software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zur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Darstellung eines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zweisprachigen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Fahrplanes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an den Haltestellen und im Internet, mit dem Export-Modul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des Fahrplanes zum </a:t>
            </a:r>
            <a:r>
              <a:rPr lang="de-DE" sz="15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TransXchange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Format.</a:t>
            </a:r>
          </a:p>
          <a:p>
            <a:endParaRPr lang="de-DE" sz="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Server, der die Systemanforderungen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erfüllt und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Internet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graphische Version des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Fahrplanes anzeigt.</a:t>
            </a:r>
          </a:p>
          <a:p>
            <a:pPr marL="0" indent="0">
              <a:buNone/>
            </a:pPr>
            <a:endParaRPr lang="de-DE" sz="1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Bordcomputer – 14 Stück</a:t>
            </a:r>
          </a:p>
          <a:p>
            <a:endParaRPr lang="de-DE" sz="1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Innenschilder für Busse – 14 Stück</a:t>
            </a:r>
          </a:p>
          <a:p>
            <a:endParaRPr lang="de-DE" sz="1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Außenschilder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für Busse –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 Sets</a:t>
            </a:r>
          </a:p>
          <a:p>
            <a:endParaRPr lang="de-DE" sz="1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Computer-Set zur Fahrplanplanung</a:t>
            </a:r>
          </a:p>
          <a:p>
            <a:pPr marL="0" indent="0">
              <a:buNone/>
            </a:pPr>
            <a:endParaRPr lang="de-DE" sz="1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Außerdem wurden durchgeführt:</a:t>
            </a:r>
          </a:p>
          <a:p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Anpassung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von Leuchttafeln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in Bussen an die Anforderungen der neuen Software –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14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Stück</a:t>
            </a:r>
          </a:p>
          <a:p>
            <a:endParaRPr lang="de-DE" sz="1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1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l-PL" sz="1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807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tekstu 9"/>
          <p:cNvSpPr>
            <a:spLocks noGrp="1"/>
          </p:cNvSpPr>
          <p:nvPr>
            <p:ph type="body" idx="1"/>
          </p:nvPr>
        </p:nvSpPr>
        <p:spPr>
          <a:xfrm>
            <a:off x="107504" y="260648"/>
            <a:ext cx="4040188" cy="63976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pl-PL" sz="3200" dirty="0" smtClean="0">
                <a:latin typeface="+mj-lt"/>
              </a:rPr>
              <a:t>Wydatki kwalifikowalne spółki</a:t>
            </a:r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2"/>
          </p:nvPr>
        </p:nvSpPr>
        <p:spPr>
          <a:xfrm>
            <a:off x="250503" y="1988840"/>
            <a:ext cx="4245868" cy="2736304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Wydatki kwalifikowalne, czyli 85 % wartości projektu przypadającej na naszą spółkę </a:t>
            </a:r>
            <a:r>
              <a:rPr lang="pl-PL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97 719,71  Euro</a:t>
            </a:r>
          </a:p>
          <a:p>
            <a:endParaRPr lang="pl-PL" b="1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3"/>
          </p:nvPr>
        </p:nvSpPr>
        <p:spPr>
          <a:xfrm>
            <a:off x="4644008" y="404664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Die zuwendungsfähigen Ausgaben der Gesellschaft</a:t>
            </a:r>
            <a:endParaRPr lang="pl-PL" dirty="0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644008" y="1772816"/>
            <a:ext cx="4319463" cy="2592286"/>
          </a:xfrm>
        </p:spPr>
        <p:txBody>
          <a:bodyPr anchor="ctr"/>
          <a:lstStyle/>
          <a:p>
            <a:pPr marL="0" indent="0">
              <a:lnSpc>
                <a:spcPct val="150000"/>
              </a:lnSpc>
              <a:buNone/>
            </a:pP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zuwendungsfähigen Ausgaben, d.h. 85 % des auf  unsere Gesellschaft  entfallenden Projektwertes, betrage</a:t>
            </a:r>
            <a:r>
              <a:rPr lang="pl-P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 </a:t>
            </a:r>
            <a:br>
              <a:rPr lang="pl-P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97</a:t>
            </a:r>
            <a:r>
              <a:rPr lang="de-DE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pl-PL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719,71  E</a:t>
            </a:r>
            <a:r>
              <a:rPr lang="de-DE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UR</a:t>
            </a:r>
            <a:endParaRPr lang="pl-PL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052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tekstu 9"/>
          <p:cNvSpPr>
            <a:spLocks noGrp="1"/>
          </p:cNvSpPr>
          <p:nvPr>
            <p:ph type="body" idx="1"/>
          </p:nvPr>
        </p:nvSpPr>
        <p:spPr>
          <a:xfrm>
            <a:off x="387796" y="188640"/>
            <a:ext cx="4040188" cy="639762"/>
          </a:xfrm>
        </p:spPr>
        <p:txBody>
          <a:bodyPr anchor="ctr"/>
          <a:lstStyle/>
          <a:p>
            <a:pPr algn="ctr"/>
            <a:r>
              <a:rPr lang="pl-PL" dirty="0" smtClean="0"/>
              <a:t>Wyniki realizacji projektu</a:t>
            </a:r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2"/>
          </p:nvPr>
        </p:nvSpPr>
        <p:spPr>
          <a:xfrm>
            <a:off x="462305" y="1052736"/>
            <a:ext cx="4109695" cy="129614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 przystankach rozmieszczane są dwujęzyczne tabliczki przystankowe:</a:t>
            </a:r>
          </a:p>
          <a:p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3"/>
          </p:nvPr>
        </p:nvSpPr>
        <p:spPr>
          <a:xfrm>
            <a:off x="4201616" y="188640"/>
            <a:ext cx="4402832" cy="639762"/>
          </a:xfrm>
        </p:spPr>
        <p:txBody>
          <a:bodyPr anchor="ctr">
            <a:noAutofit/>
          </a:bodyPr>
          <a:lstStyle/>
          <a:p>
            <a:pPr algn="ctr"/>
            <a:r>
              <a:rPr lang="de-DE" dirty="0"/>
              <a:t>Ergebnisse der Projektdurchführung</a:t>
            </a:r>
            <a:endParaRPr lang="pl-PL" dirty="0"/>
          </a:p>
        </p:txBody>
      </p:sp>
      <p:pic>
        <p:nvPicPr>
          <p:cNvPr id="2" name="Symbol zastępczy zawartości 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557" y="2136947"/>
            <a:ext cx="7402886" cy="3596309"/>
          </a:xfrm>
        </p:spPr>
      </p:pic>
      <p:sp>
        <p:nvSpPr>
          <p:cNvPr id="6" name="Symbol zastępczy zawartości 10"/>
          <p:cNvSpPr txBox="1">
            <a:spLocks/>
          </p:cNvSpPr>
          <p:nvPr/>
        </p:nvSpPr>
        <p:spPr>
          <a:xfrm>
            <a:off x="4572000" y="1052736"/>
            <a:ext cx="4040188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de-DE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den Haltestellen befinden sich zweisprachige Haltestellenschilder</a:t>
            </a:r>
            <a:r>
              <a:rPr lang="pl-P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endParaRPr lang="pl-PL" dirty="0" smtClean="0"/>
          </a:p>
          <a:p>
            <a:pPr marL="0" indent="0">
              <a:buFont typeface="Arial" pitchFamily="34" charset="0"/>
              <a:buNone/>
            </a:pPr>
            <a:endParaRPr lang="pl-PL" dirty="0" smtClean="0"/>
          </a:p>
          <a:p>
            <a:pPr marL="0" indent="0">
              <a:buFont typeface="Arial" pitchFamily="34" charset="0"/>
              <a:buNone/>
            </a:pP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5031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251520" y="184482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Tablica przystankowa</a:t>
            </a:r>
            <a:endParaRPr lang="pl-PL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6516216" y="212356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Haltestellenschild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18187"/>
            <a:ext cx="4032448" cy="5661248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80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251520" y="1844824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Przykładowy rozkład jazdy linii autobusowej</a:t>
            </a:r>
            <a:endParaRPr lang="pl-PL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72011"/>
            <a:ext cx="3888431" cy="5661245"/>
          </a:xfrm>
          <a:prstGeom prst="rect">
            <a:avLst/>
          </a:prstGeom>
        </p:spPr>
      </p:pic>
      <p:sp>
        <p:nvSpPr>
          <p:cNvPr id="6" name="pole tekstowe 4"/>
          <p:cNvSpPr txBox="1"/>
          <p:nvPr/>
        </p:nvSpPr>
        <p:spPr>
          <a:xfrm>
            <a:off x="6732240" y="1916832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Ein Beispiel für einen </a:t>
            </a:r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Busfahrplan</a:t>
            </a:r>
            <a:endParaRPr lang="pl-PL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8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4" y="1988840"/>
            <a:ext cx="9018023" cy="297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683568" y="509771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Ogólna legenda przystankowa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5220072" y="509771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Allgemeine </a:t>
            </a:r>
            <a:r>
              <a:rPr lang="de-DE" sz="2400" b="1" dirty="0" smtClean="0"/>
              <a:t>Haltestellenlegende</a:t>
            </a:r>
            <a:endParaRPr lang="pl-PL" sz="2400" b="1" dirty="0" smtClean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5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tekstu 9"/>
          <p:cNvSpPr>
            <a:spLocks noGrp="1"/>
          </p:cNvSpPr>
          <p:nvPr>
            <p:ph type="body" idx="1"/>
          </p:nvPr>
        </p:nvSpPr>
        <p:spPr>
          <a:xfrm>
            <a:off x="35496" y="32593"/>
            <a:ext cx="4040188" cy="516087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Modernizacja serwisu </a:t>
            </a:r>
            <a:r>
              <a:rPr lang="pl-PL" dirty="0" smtClean="0"/>
              <a:t>WWW</a:t>
            </a:r>
          </a:p>
        </p:txBody>
      </p:sp>
      <p:sp>
        <p:nvSpPr>
          <p:cNvPr id="7" name="Symbol zastępczy tekstu 9"/>
          <p:cNvSpPr>
            <a:spLocks noGrp="1"/>
          </p:cNvSpPr>
          <p:nvPr>
            <p:ph type="body" idx="1"/>
          </p:nvPr>
        </p:nvSpPr>
        <p:spPr>
          <a:xfrm>
            <a:off x="4283968" y="32593"/>
            <a:ext cx="4752528" cy="516087"/>
          </a:xfrm>
        </p:spPr>
        <p:txBody>
          <a:bodyPr>
            <a:normAutofit/>
          </a:bodyPr>
          <a:lstStyle/>
          <a:p>
            <a:pPr algn="ctr"/>
            <a:r>
              <a:rPr lang="de-DE" dirty="0" smtClean="0"/>
              <a:t>Modernisierung des WWW-Services </a:t>
            </a:r>
            <a:endParaRPr lang="pl-PL" dirty="0" smtClean="0"/>
          </a:p>
        </p:txBody>
      </p:sp>
      <p:pic>
        <p:nvPicPr>
          <p:cNvPr id="2" name="Obraz 1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48680"/>
            <a:ext cx="7200800" cy="5184576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091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9" y="764704"/>
            <a:ext cx="8984377" cy="4883048"/>
          </a:xfrm>
          <a:prstGeom prst="rect">
            <a:avLst/>
          </a:prstGeom>
        </p:spPr>
      </p:pic>
      <p:sp>
        <p:nvSpPr>
          <p:cNvPr id="3" name="Symbol zastępczy tekstu 9"/>
          <p:cNvSpPr>
            <a:spLocks noGrp="1"/>
          </p:cNvSpPr>
          <p:nvPr>
            <p:ph type="body" idx="1"/>
          </p:nvPr>
        </p:nvSpPr>
        <p:spPr>
          <a:xfrm>
            <a:off x="323528" y="104601"/>
            <a:ext cx="4040188" cy="516087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pl-PL" dirty="0" smtClean="0"/>
              <a:t>Internetowy graficzny rozkład jazdy</a:t>
            </a:r>
          </a:p>
        </p:txBody>
      </p:sp>
      <p:sp>
        <p:nvSpPr>
          <p:cNvPr id="4" name="Symbol zastępczy tekstu 9"/>
          <p:cNvSpPr>
            <a:spLocks noGrp="1"/>
          </p:cNvSpPr>
          <p:nvPr>
            <p:ph type="body" idx="1"/>
          </p:nvPr>
        </p:nvSpPr>
        <p:spPr>
          <a:xfrm>
            <a:off x="4636268" y="116632"/>
            <a:ext cx="4040188" cy="516087"/>
          </a:xfrm>
        </p:spPr>
        <p:txBody>
          <a:bodyPr>
            <a:normAutofit/>
          </a:bodyPr>
          <a:lstStyle/>
          <a:p>
            <a:pPr algn="ctr"/>
            <a:r>
              <a:rPr lang="de-DE" sz="2000" dirty="0"/>
              <a:t>Der </a:t>
            </a:r>
            <a:r>
              <a:rPr lang="de-DE" sz="2000" dirty="0" smtClean="0"/>
              <a:t>Online-Grafik-Fahrplan</a:t>
            </a:r>
            <a:endParaRPr lang="pl-PL" sz="2000" dirty="0" smtClean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782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2" y="44624"/>
            <a:ext cx="9036496" cy="5616624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9"/>
          <p:cNvSpPr>
            <a:spLocks noGrp="1"/>
          </p:cNvSpPr>
          <p:nvPr>
            <p:ph type="body" idx="1"/>
          </p:nvPr>
        </p:nvSpPr>
        <p:spPr>
          <a:xfrm>
            <a:off x="323528" y="104601"/>
            <a:ext cx="4040188" cy="516087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pl-PL" dirty="0" smtClean="0"/>
              <a:t>Internetowy tekstowy rozkład jazdy</a:t>
            </a:r>
          </a:p>
        </p:txBody>
      </p:sp>
      <p:sp>
        <p:nvSpPr>
          <p:cNvPr id="4" name="Symbol zastępczy tekstu 9"/>
          <p:cNvSpPr>
            <a:spLocks noGrp="1"/>
          </p:cNvSpPr>
          <p:nvPr>
            <p:ph type="body" idx="1"/>
          </p:nvPr>
        </p:nvSpPr>
        <p:spPr>
          <a:xfrm>
            <a:off x="4499992" y="116632"/>
            <a:ext cx="4040188" cy="516087"/>
          </a:xfrm>
        </p:spPr>
        <p:txBody>
          <a:bodyPr>
            <a:normAutofit/>
          </a:bodyPr>
          <a:lstStyle/>
          <a:p>
            <a:pPr algn="ctr"/>
            <a:r>
              <a:rPr lang="de-DE" sz="2000" dirty="0" smtClean="0"/>
              <a:t>Der Online-Text-Fahrplan </a:t>
            </a:r>
            <a:endParaRPr lang="pl-PL" sz="2000" dirty="0" smtClean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2" y="764704"/>
            <a:ext cx="9036496" cy="4968552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593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title"/>
          </p:nvPr>
        </p:nvSpPr>
        <p:spPr>
          <a:xfrm>
            <a:off x="268865" y="188640"/>
            <a:ext cx="3999654" cy="648072"/>
          </a:xfrm>
        </p:spPr>
        <p:txBody>
          <a:bodyPr anchor="ctr">
            <a:normAutofit/>
          </a:bodyPr>
          <a:lstStyle/>
          <a:p>
            <a:r>
              <a:rPr lang="pl-PL" sz="2800" b="1" dirty="0" smtClean="0"/>
              <a:t>O firmie</a:t>
            </a:r>
            <a:endParaRPr lang="pl-PL" sz="2800" b="1" dirty="0"/>
          </a:p>
        </p:txBody>
      </p:sp>
      <p:sp>
        <p:nvSpPr>
          <p:cNvPr id="7" name="Tytuł 8"/>
          <p:cNvSpPr txBox="1">
            <a:spLocks/>
          </p:cNvSpPr>
          <p:nvPr/>
        </p:nvSpPr>
        <p:spPr>
          <a:xfrm>
            <a:off x="4633664" y="427038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l-PL" dirty="0"/>
          </a:p>
        </p:txBody>
      </p:sp>
      <p:sp>
        <p:nvSpPr>
          <p:cNvPr id="13" name="Tytuł 8"/>
          <p:cNvSpPr txBox="1">
            <a:spLocks/>
          </p:cNvSpPr>
          <p:nvPr/>
        </p:nvSpPr>
        <p:spPr>
          <a:xfrm>
            <a:off x="4566895" y="188640"/>
            <a:ext cx="38082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dirty="0" smtClean="0"/>
              <a:t>Das Unternehmen</a:t>
            </a:r>
            <a:endParaRPr lang="pl-PL" sz="2800" b="1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9280"/>
            <a:ext cx="9133791" cy="908720"/>
          </a:xfrm>
          <a:prstGeom prst="rect">
            <a:avLst/>
          </a:prstGeom>
        </p:spPr>
      </p:pic>
      <p:sp>
        <p:nvSpPr>
          <p:cNvPr id="10" name="Symbol zastępczy tekstu 9"/>
          <p:cNvSpPr>
            <a:spLocks noGrp="1"/>
          </p:cNvSpPr>
          <p:nvPr>
            <p:ph type="body" idx="1"/>
          </p:nvPr>
        </p:nvSpPr>
        <p:spPr>
          <a:xfrm>
            <a:off x="323528" y="764704"/>
            <a:ext cx="3999688" cy="4581152"/>
          </a:xfrm>
        </p:spPr>
        <p:txBody>
          <a:bodyPr anchor="t" anchorCtr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MZK posiada </a:t>
            </a:r>
            <a:r>
              <a:rPr lang="pl-PL" sz="14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status jednoosobowej spółki Gminy Miejskiej Bolesławiec, której podstawowym celem i </a:t>
            </a: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przedmiotem  </a:t>
            </a:r>
            <a:r>
              <a:rPr lang="pl-PL" sz="14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działania jest wykonywanie zadań </a:t>
            </a: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 </a:t>
            </a:r>
            <a:r>
              <a:rPr lang="pl-PL" sz="14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charakterze użyteczności publicznej </a:t>
            </a: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 </a:t>
            </a:r>
            <a:r>
              <a:rPr lang="pl-PL" sz="14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szczególności zadań </a:t>
            </a: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własnych </a:t>
            </a:r>
            <a:r>
              <a:rPr lang="pl-PL" sz="14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gminy </a:t>
            </a: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służących </a:t>
            </a:r>
            <a:r>
              <a:rPr lang="pl-PL" sz="14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bieżącemu i nieprzerwanemu zaspakajaniu zbiorowych potrzeb mieszkańców Gminy Bolesławiec, dotyczących lokalnej komunikacji zbiorowej w zakresie przewozu osób </a:t>
            </a: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pl-PL" sz="14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bagażu środkami komunikacji miejskiej, a także kontroli dokumentów uprawniających do przewozu osób </a:t>
            </a: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pl-PL" sz="14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bagażu środkami lokalnego transportu </a:t>
            </a:r>
            <a:r>
              <a:rPr lang="pl-PL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zbiorowego</a:t>
            </a:r>
            <a:r>
              <a:rPr lang="de-DE" sz="1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pl-PL" sz="1400" b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Tytuł 8"/>
          <p:cNvSpPr txBox="1">
            <a:spLocks/>
          </p:cNvSpPr>
          <p:nvPr/>
        </p:nvSpPr>
        <p:spPr>
          <a:xfrm>
            <a:off x="4489648" y="764704"/>
            <a:ext cx="4114800" cy="458115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  <a:spcBef>
                <a:spcPts val="312"/>
              </a:spcBef>
            </a:pPr>
            <a:r>
              <a:rPr lang="de-DE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MZK </a:t>
            </a: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besitzt </a:t>
            </a:r>
            <a:r>
              <a:rPr lang="de-DE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den Status </a:t>
            </a: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einer </a:t>
            </a:r>
            <a:r>
              <a:rPr lang="de-DE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Eigengesellschaft der Stadtgemeinde </a:t>
            </a:r>
            <a:r>
              <a:rPr lang="pl-PL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Bolesławiec</a:t>
            </a:r>
            <a:r>
              <a:rPr lang="de-DE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deren </a:t>
            </a:r>
            <a:r>
              <a:rPr lang="de-DE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Hauptziel und </a:t>
            </a: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Gegenstand die Durchführung von Aufgaben der öffentlichen Daseinsfürsorge ist, die insbesondere der kommunalen Selbstaufgabe zur laufenden </a:t>
            </a:r>
            <a:r>
              <a:rPr lang="de-DE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und kontinuierlichen </a:t>
            </a: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Bedürfnisbefriedigung der </a:t>
            </a:r>
            <a:r>
              <a:rPr lang="de-DE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Einwohner der </a:t>
            </a: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Stadt </a:t>
            </a:r>
            <a:r>
              <a:rPr lang="pl-PL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Bolesławiec </a:t>
            </a: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dient. Diese Bedürfnisse betreffen den lokalen öffentlichen Personenverkehr im Rahmen der Personen- und Gepäckbeförderung mit Stadtverkehrsmitteln. Das Unternehmen ist auch für die Fahrscheinkontrolle bei der Personen- und Gepäckbeförderung in den lokalen Verkehrsmitteln zuständig.</a:t>
            </a:r>
            <a:endParaRPr lang="pl-PL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4046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tekstu 9"/>
          <p:cNvSpPr>
            <a:spLocks noGrp="1"/>
          </p:cNvSpPr>
          <p:nvPr>
            <p:ph type="body" idx="1"/>
          </p:nvPr>
        </p:nvSpPr>
        <p:spPr>
          <a:xfrm>
            <a:off x="323528" y="332656"/>
            <a:ext cx="4040188" cy="855786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Nowe </a:t>
            </a:r>
            <a:r>
              <a:rPr lang="pl-PL" dirty="0" err="1" smtClean="0"/>
              <a:t>autokom</a:t>
            </a:r>
            <a:r>
              <a:rPr lang="de-DE" dirty="0" smtClean="0"/>
              <a:t>p</a:t>
            </a:r>
            <a:r>
              <a:rPr lang="pl-PL" dirty="0" err="1" smtClean="0"/>
              <a:t>utery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wewnętrzne tablice świetlne</a:t>
            </a:r>
          </a:p>
        </p:txBody>
      </p:sp>
      <p:sp>
        <p:nvSpPr>
          <p:cNvPr id="5" name="Symbol zastępczy tekstu 9"/>
          <p:cNvSpPr>
            <a:spLocks noGrp="1"/>
          </p:cNvSpPr>
          <p:nvPr>
            <p:ph type="body" idx="1"/>
          </p:nvPr>
        </p:nvSpPr>
        <p:spPr>
          <a:xfrm>
            <a:off x="4780284" y="332656"/>
            <a:ext cx="4040188" cy="855786"/>
          </a:xfrm>
        </p:spPr>
        <p:txBody>
          <a:bodyPr>
            <a:normAutofit/>
          </a:bodyPr>
          <a:lstStyle/>
          <a:p>
            <a:pPr algn="ctr"/>
            <a:r>
              <a:rPr lang="de-DE" dirty="0" smtClean="0"/>
              <a:t>Neue Bordcomputer und Innen-Leuchttafeln </a:t>
            </a:r>
            <a:endParaRPr lang="pl-PL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390430" y="2204864"/>
            <a:ext cx="41095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 14 autobusach zainstalowano </a:t>
            </a:r>
            <a:r>
              <a:rPr lang="pl-PL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autokomutery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 tablice wewnętrzne</a:t>
            </a: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pole tekstowe 2"/>
          <p:cNvSpPr txBox="1"/>
          <p:nvPr/>
        </p:nvSpPr>
        <p:spPr>
          <a:xfrm>
            <a:off x="5070951" y="2204864"/>
            <a:ext cx="41095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wurden in 14 Bussen die Bordcomputer und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Innenleuchttafeln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installiert</a:t>
            </a:r>
            <a:endParaRPr lang="pl-PL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40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idx="1"/>
          </p:nvPr>
        </p:nvSpPr>
        <p:spPr>
          <a:xfrm>
            <a:off x="459804" y="116632"/>
            <a:ext cx="4040188" cy="639762"/>
          </a:xfrm>
        </p:spPr>
        <p:txBody>
          <a:bodyPr/>
          <a:lstStyle/>
          <a:p>
            <a:r>
              <a:rPr lang="pl-PL" dirty="0" err="1" smtClean="0"/>
              <a:t>Autokomputer</a:t>
            </a:r>
            <a:r>
              <a:rPr lang="pl-PL" dirty="0" smtClean="0"/>
              <a:t> SRG-4000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" y="1185190"/>
            <a:ext cx="9144000" cy="5479256"/>
          </a:xfrm>
          <a:prstGeom prst="rect">
            <a:avLst/>
          </a:prstGeom>
        </p:spPr>
      </p:pic>
      <p:sp>
        <p:nvSpPr>
          <p:cNvPr id="8" name="Symbol zastępczy tekstu 1"/>
          <p:cNvSpPr>
            <a:spLocks noGrp="1"/>
          </p:cNvSpPr>
          <p:nvPr>
            <p:ph type="body" idx="1"/>
          </p:nvPr>
        </p:nvSpPr>
        <p:spPr>
          <a:xfrm>
            <a:off x="5140324" y="116632"/>
            <a:ext cx="4040188" cy="639762"/>
          </a:xfrm>
        </p:spPr>
        <p:txBody>
          <a:bodyPr/>
          <a:lstStyle/>
          <a:p>
            <a:r>
              <a:rPr lang="de-DE" dirty="0" err="1" smtClean="0"/>
              <a:t>Bordc</a:t>
            </a:r>
            <a:r>
              <a:rPr lang="pl-PL" dirty="0" err="1" smtClean="0"/>
              <a:t>omputer</a:t>
            </a:r>
            <a:r>
              <a:rPr lang="pl-PL" dirty="0" smtClean="0"/>
              <a:t> SRG-4000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321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idx="1"/>
          </p:nvPr>
        </p:nvSpPr>
        <p:spPr>
          <a:xfrm>
            <a:off x="747836" y="116632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pl-PL" dirty="0" err="1" smtClean="0"/>
              <a:t>Autokomputer</a:t>
            </a:r>
            <a:r>
              <a:rPr lang="pl-PL" dirty="0" smtClean="0"/>
              <a:t> SRG-4000 panel sterujący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01" y="764704"/>
            <a:ext cx="8191399" cy="4908789"/>
          </a:xfrm>
          <a:prstGeom prst="rect">
            <a:avLst/>
          </a:prstGeom>
        </p:spPr>
      </p:pic>
      <p:sp>
        <p:nvSpPr>
          <p:cNvPr id="6" name="Symbol zastępczy tekstu 1"/>
          <p:cNvSpPr>
            <a:spLocks noGrp="1"/>
          </p:cNvSpPr>
          <p:nvPr>
            <p:ph type="body" idx="1"/>
          </p:nvPr>
        </p:nvSpPr>
        <p:spPr>
          <a:xfrm>
            <a:off x="5068316" y="116632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de-DE" dirty="0" err="1"/>
              <a:t>Bordc</a:t>
            </a:r>
            <a:r>
              <a:rPr lang="pl-PL" dirty="0" err="1"/>
              <a:t>omputer</a:t>
            </a:r>
            <a:r>
              <a:rPr lang="de-DE" dirty="0" smtClean="0"/>
              <a:t> SRG-4000, Systemsteuerung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49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tekstu 9"/>
          <p:cNvSpPr>
            <a:spLocks noGrp="1"/>
          </p:cNvSpPr>
          <p:nvPr>
            <p:ph type="body" idx="1"/>
          </p:nvPr>
        </p:nvSpPr>
        <p:spPr>
          <a:xfrm>
            <a:off x="457200" y="188640"/>
            <a:ext cx="4040188" cy="855786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Tablice wewnętrzne</a:t>
            </a:r>
          </a:p>
        </p:txBody>
      </p:sp>
      <p:sp>
        <p:nvSpPr>
          <p:cNvPr id="5" name="Symbol zastępczy tekstu 9"/>
          <p:cNvSpPr>
            <a:spLocks noGrp="1"/>
          </p:cNvSpPr>
          <p:nvPr>
            <p:ph type="body" idx="1"/>
          </p:nvPr>
        </p:nvSpPr>
        <p:spPr>
          <a:xfrm>
            <a:off x="4348236" y="188640"/>
            <a:ext cx="4040188" cy="855786"/>
          </a:xfrm>
        </p:spPr>
        <p:txBody>
          <a:bodyPr>
            <a:normAutofit/>
          </a:bodyPr>
          <a:lstStyle/>
          <a:p>
            <a:pPr algn="ctr"/>
            <a:r>
              <a:rPr lang="de-DE" dirty="0" smtClean="0"/>
              <a:t>Innenschilder</a:t>
            </a:r>
            <a:endParaRPr lang="pl-PL" dirty="0" smtClean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3481"/>
            <a:ext cx="9144000" cy="1393031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5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tekstu 9"/>
          <p:cNvSpPr>
            <a:spLocks noGrp="1"/>
          </p:cNvSpPr>
          <p:nvPr>
            <p:ph type="body" idx="1"/>
          </p:nvPr>
        </p:nvSpPr>
        <p:spPr>
          <a:xfrm>
            <a:off x="457200" y="188640"/>
            <a:ext cx="4040188" cy="855786"/>
          </a:xfrm>
        </p:spPr>
        <p:txBody>
          <a:bodyPr>
            <a:normAutofit/>
          </a:bodyPr>
          <a:lstStyle/>
          <a:p>
            <a:r>
              <a:rPr lang="pl-PL" dirty="0" smtClean="0"/>
              <a:t>Nowe tablice zewnętrzne</a:t>
            </a:r>
          </a:p>
        </p:txBody>
      </p:sp>
      <p:sp>
        <p:nvSpPr>
          <p:cNvPr id="5" name="Symbol zastępczy tekstu 9"/>
          <p:cNvSpPr>
            <a:spLocks noGrp="1"/>
          </p:cNvSpPr>
          <p:nvPr>
            <p:ph type="body" idx="1"/>
          </p:nvPr>
        </p:nvSpPr>
        <p:spPr>
          <a:xfrm>
            <a:off x="4348236" y="188640"/>
            <a:ext cx="4040188" cy="855786"/>
          </a:xfrm>
        </p:spPr>
        <p:txBody>
          <a:bodyPr>
            <a:normAutofit/>
          </a:bodyPr>
          <a:lstStyle/>
          <a:p>
            <a:pPr algn="r"/>
            <a:r>
              <a:rPr lang="de-DE" dirty="0" smtClean="0"/>
              <a:t>Neue Außenleuchtschilder</a:t>
            </a:r>
            <a:endParaRPr lang="pl-PL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539552" y="2492896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W dwóch autobusach zainstalowano komplety zewnętrznych tablic świetlnych</a:t>
            </a:r>
          </a:p>
        </p:txBody>
      </p:sp>
      <p:sp>
        <p:nvSpPr>
          <p:cNvPr id="6" name="pole tekstowe 2"/>
          <p:cNvSpPr txBox="1"/>
          <p:nvPr/>
        </p:nvSpPr>
        <p:spPr>
          <a:xfrm>
            <a:off x="5076056" y="2492896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Es wurden in zwei Bussen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Außenleuchtschilder-Sets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installiert.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32648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9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tekstu 9"/>
          <p:cNvSpPr>
            <a:spLocks noGrp="1"/>
          </p:cNvSpPr>
          <p:nvPr>
            <p:ph type="body" idx="1"/>
          </p:nvPr>
        </p:nvSpPr>
        <p:spPr>
          <a:xfrm>
            <a:off x="457200" y="484982"/>
            <a:ext cx="4040188" cy="855786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Tablica zewnętrzna przednia </a:t>
            </a:r>
            <a:br>
              <a:rPr lang="pl-PL" dirty="0" smtClean="0"/>
            </a:br>
            <a:endParaRPr lang="pl-PL" dirty="0" smtClean="0"/>
          </a:p>
        </p:txBody>
      </p:sp>
      <p:sp>
        <p:nvSpPr>
          <p:cNvPr id="5" name="Symbol zastępczy tekstu 9"/>
          <p:cNvSpPr>
            <a:spLocks noGrp="1"/>
          </p:cNvSpPr>
          <p:nvPr>
            <p:ph type="body" idx="1"/>
          </p:nvPr>
        </p:nvSpPr>
        <p:spPr>
          <a:xfrm>
            <a:off x="4348236" y="484982"/>
            <a:ext cx="4040188" cy="855786"/>
          </a:xfrm>
        </p:spPr>
        <p:txBody>
          <a:bodyPr anchor="t" anchorCtr="0">
            <a:normAutofit/>
          </a:bodyPr>
          <a:lstStyle/>
          <a:p>
            <a:pPr algn="ctr"/>
            <a:r>
              <a:rPr lang="de-DE" dirty="0" smtClean="0"/>
              <a:t>A</a:t>
            </a:r>
            <a:r>
              <a:rPr lang="de-DE" dirty="0"/>
              <a:t>ußenschild (</a:t>
            </a:r>
            <a:r>
              <a:rPr lang="de-DE" dirty="0" smtClean="0"/>
              <a:t>Vorderseite)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" y="2355394"/>
            <a:ext cx="9144000" cy="1793686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84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tekstu 9"/>
          <p:cNvSpPr>
            <a:spLocks noGrp="1"/>
          </p:cNvSpPr>
          <p:nvPr>
            <p:ph type="body" idx="1"/>
          </p:nvPr>
        </p:nvSpPr>
        <p:spPr>
          <a:xfrm>
            <a:off x="457200" y="188640"/>
            <a:ext cx="4040188" cy="855786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Tablice zewnętrzna boczna</a:t>
            </a:r>
          </a:p>
        </p:txBody>
      </p:sp>
      <p:sp>
        <p:nvSpPr>
          <p:cNvPr id="5" name="Symbol zastępczy tekstu 9"/>
          <p:cNvSpPr>
            <a:spLocks noGrp="1"/>
          </p:cNvSpPr>
          <p:nvPr>
            <p:ph type="body" idx="1"/>
          </p:nvPr>
        </p:nvSpPr>
        <p:spPr>
          <a:xfrm>
            <a:off x="4348236" y="188640"/>
            <a:ext cx="4040188" cy="855786"/>
          </a:xfrm>
        </p:spPr>
        <p:txBody>
          <a:bodyPr>
            <a:normAutofit/>
          </a:bodyPr>
          <a:lstStyle/>
          <a:p>
            <a:pPr algn="ctr"/>
            <a:r>
              <a:rPr lang="de-DE" dirty="0"/>
              <a:t>Außenschild (</a:t>
            </a:r>
            <a:r>
              <a:rPr lang="de-DE" dirty="0" smtClean="0"/>
              <a:t>Seite)</a:t>
            </a:r>
            <a:endParaRPr lang="pl-PL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9" y="2492896"/>
            <a:ext cx="9108841" cy="2085975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52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tekstu 9"/>
          <p:cNvSpPr>
            <a:spLocks noGrp="1"/>
          </p:cNvSpPr>
          <p:nvPr>
            <p:ph type="body" idx="1"/>
          </p:nvPr>
        </p:nvSpPr>
        <p:spPr>
          <a:xfrm>
            <a:off x="395536" y="404664"/>
            <a:ext cx="4014676" cy="855786"/>
          </a:xfrm>
        </p:spPr>
        <p:txBody>
          <a:bodyPr>
            <a:normAutofit/>
          </a:bodyPr>
          <a:lstStyle/>
          <a:p>
            <a:r>
              <a:rPr lang="pl-PL" dirty="0" smtClean="0"/>
              <a:t>Tablic</a:t>
            </a:r>
            <a:r>
              <a:rPr lang="de-DE" dirty="0" smtClean="0"/>
              <a:t>a</a:t>
            </a:r>
            <a:r>
              <a:rPr lang="pl-PL" dirty="0" smtClean="0"/>
              <a:t> zewnętrzna tylna</a:t>
            </a:r>
          </a:p>
        </p:txBody>
      </p:sp>
      <p:sp>
        <p:nvSpPr>
          <p:cNvPr id="5" name="Symbol zastępczy tekstu 9"/>
          <p:cNvSpPr>
            <a:spLocks noGrp="1"/>
          </p:cNvSpPr>
          <p:nvPr>
            <p:ph type="body" idx="1"/>
          </p:nvPr>
        </p:nvSpPr>
        <p:spPr>
          <a:xfrm>
            <a:off x="4410212" y="404664"/>
            <a:ext cx="4122228" cy="855786"/>
          </a:xfrm>
        </p:spPr>
        <p:txBody>
          <a:bodyPr>
            <a:normAutofit/>
          </a:bodyPr>
          <a:lstStyle/>
          <a:p>
            <a:pPr algn="ctr"/>
            <a:r>
              <a:rPr lang="de-DE" dirty="0" smtClean="0"/>
              <a:t>Außenschild (Heck)</a:t>
            </a:r>
            <a:endParaRPr lang="pl-PL" dirty="0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348880"/>
            <a:ext cx="2700760" cy="1768489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12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tekstu 9"/>
          <p:cNvSpPr>
            <a:spLocks noGrp="1"/>
          </p:cNvSpPr>
          <p:nvPr>
            <p:ph type="body" idx="1"/>
          </p:nvPr>
        </p:nvSpPr>
        <p:spPr>
          <a:xfrm>
            <a:off x="457200" y="188640"/>
            <a:ext cx="4040188" cy="4896544"/>
          </a:xfrm>
        </p:spPr>
        <p:txBody>
          <a:bodyPr>
            <a:normAutofit/>
          </a:bodyPr>
          <a:lstStyle/>
          <a:p>
            <a:pPr algn="ctr"/>
            <a:r>
              <a:rPr lang="pl-PL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Dziękuję </a:t>
            </a:r>
            <a:r>
              <a:rPr lang="pl-PL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za </a:t>
            </a:r>
            <a:r>
              <a:rPr lang="pl-PL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uwagę!</a:t>
            </a:r>
            <a:br>
              <a:rPr lang="pl-PL" sz="32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Prezes Zarządu 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Andrzej </a:t>
            </a:r>
            <a:r>
              <a:rPr lang="pl-PL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Jagiera</a:t>
            </a:r>
            <a:r>
              <a:rPr lang="pl-PL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36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4400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4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pl-PL" sz="2000" dirty="0" smtClean="0"/>
          </a:p>
        </p:txBody>
      </p:sp>
      <p:sp>
        <p:nvSpPr>
          <p:cNvPr id="6" name="Symbol zastępczy tekstu 9"/>
          <p:cNvSpPr>
            <a:spLocks noGrp="1"/>
          </p:cNvSpPr>
          <p:nvPr>
            <p:ph type="body" idx="1"/>
          </p:nvPr>
        </p:nvSpPr>
        <p:spPr>
          <a:xfrm>
            <a:off x="4427984" y="188640"/>
            <a:ext cx="4400228" cy="4896544"/>
          </a:xfrm>
        </p:spPr>
        <p:txBody>
          <a:bodyPr>
            <a:normAutofit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Vielen </a:t>
            </a:r>
            <a:r>
              <a:rPr 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Dank für Ihre </a:t>
            </a: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Aufmerksamkeit!</a:t>
            </a:r>
            <a:r>
              <a:rPr lang="pl-PL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28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Geschäftsführer  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Andrzej </a:t>
            </a:r>
            <a:r>
              <a:rPr lang="pl-PL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Jagiera</a:t>
            </a:r>
            <a:r>
              <a:rPr lang="pl-PL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36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4400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4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pl-PL" sz="2000" dirty="0" smtClean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07504" y="5085184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www.mzk.boleslawiec.pl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94275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zawartości 10"/>
          <p:cNvSpPr>
            <a:spLocks noGrp="1"/>
          </p:cNvSpPr>
          <p:nvPr>
            <p:ph sz="half" idx="2"/>
          </p:nvPr>
        </p:nvSpPr>
        <p:spPr>
          <a:xfrm>
            <a:off x="457200" y="476672"/>
            <a:ext cx="4040188" cy="5649491"/>
          </a:xfrm>
        </p:spPr>
        <p:txBody>
          <a:bodyPr>
            <a:normAutofit fontScale="77500" lnSpcReduction="20000"/>
          </a:bodyPr>
          <a:lstStyle/>
          <a:p>
            <a:pPr marL="0" algn="just">
              <a:lnSpc>
                <a:spcPct val="150000"/>
              </a:lnSpc>
              <a:buNone/>
            </a:pPr>
            <a:r>
              <a:rPr lang="pl-PL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MZK </a:t>
            </a:r>
            <a:r>
              <a:rPr lang="pl-PL" sz="2300" dirty="0">
                <a:latin typeface="Verdana" pitchFamily="34" charset="0"/>
                <a:ea typeface="Verdana" pitchFamily="34" charset="0"/>
                <a:cs typeface="Verdana" pitchFamily="34" charset="0"/>
              </a:rPr>
              <a:t>świadczy usługi przewozowe na 11 liniach w tym na 8 liniach obsługujących wspólnie miasto i gminę. W dni robocze na liniach kursuje 20 autobusów w szczycie i 10 autobusów poza szczytem. W dni świąteczne na liniach kursuje 5 autobusów, w soboty 8 autobusów. Łączna długość linii wynosi 142,3 km, a długość tras komunikacyjnych wynosi 70,9 km.</a:t>
            </a:r>
            <a:endParaRPr lang="pl-PL" sz="23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ct val="150000"/>
              </a:lnSpc>
              <a:buNone/>
            </a:pP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pl-PL" dirty="0" smtClean="0"/>
          </a:p>
          <a:p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7" name="Symbol zastępczy zawartości 10"/>
          <p:cNvSpPr txBox="1">
            <a:spLocks/>
          </p:cNvSpPr>
          <p:nvPr/>
        </p:nvSpPr>
        <p:spPr>
          <a:xfrm>
            <a:off x="4780284" y="476671"/>
            <a:ext cx="4184204" cy="5688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just">
              <a:lnSpc>
                <a:spcPct val="130000"/>
              </a:lnSpc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MZK bietet  </a:t>
            </a:r>
            <a:r>
              <a:rPr lang="de-DE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Verkehrsdienstleistun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-gen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auf 11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Linien an,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darunter auf 8 Linien, die gemeinsam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Stadt und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Gemeinde bedienen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Werktags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fahren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zur </a:t>
            </a:r>
            <a:r>
              <a:rPr lang="de-DE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Hauptver-kehrszeit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20 Busse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Linien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10 Busse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außerhalb der Hauptverkehrszeit.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An Feiertagen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verkehren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5 Busse, samstags 8 Busse. Die gesamte Linienlänge beträgt 142,3 km und die Länge der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Verkehrstrassen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beträgt 70,9 km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pl-PL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algn="just">
              <a:lnSpc>
                <a:spcPct val="130000"/>
              </a:lnSpc>
              <a:buNone/>
            </a:pPr>
            <a:endParaRPr lang="pl-PL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pl-P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447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  <p:sp>
        <p:nvSpPr>
          <p:cNvPr id="21" name="pole tekstowe 20"/>
          <p:cNvSpPr txBox="1"/>
          <p:nvPr/>
        </p:nvSpPr>
        <p:spPr>
          <a:xfrm>
            <a:off x="251520" y="260648"/>
            <a:ext cx="8352928" cy="248400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pl-PL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Zatrudnienie</a:t>
            </a:r>
          </a:p>
          <a:p>
            <a:endParaRPr lang="pl-PL" sz="1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Zatrudnienie  wynosi 67 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osób</a:t>
            </a:r>
            <a:b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 </a:t>
            </a: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tym:</a:t>
            </a:r>
          </a:p>
          <a:p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Kierowcy</a:t>
            </a: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- </a:t>
            </a: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41</a:t>
            </a:r>
          </a:p>
          <a:p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Zaplecze</a:t>
            </a: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- </a:t>
            </a: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</a:p>
          <a:p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Dyspozytorzy		- </a:t>
            </a: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</a:p>
          <a:p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Administracja	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- </a:t>
            </a: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12</a:t>
            </a:r>
          </a:p>
          <a:p>
            <a:endParaRPr lang="pl-PL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l-PL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l-PL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l-PL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Beschäftigung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pl-P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Das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Unternehmen beschäftigt 67 Personen, dar.: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Busfahrer: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	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41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Hilfsmitarbeiter:   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Verkehrsleiter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:	   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Verwaltung:	   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12</a:t>
            </a: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251520" y="2780928"/>
            <a:ext cx="8352928" cy="218521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pl-PL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Kilometry</a:t>
            </a:r>
          </a:p>
          <a:p>
            <a:endParaRPr lang="pl-PL" sz="1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l-PL" dirty="0"/>
              <a:t>MZK w roku wykonuje </a:t>
            </a:r>
            <a:r>
              <a:rPr lang="pl-PL" b="1" dirty="0"/>
              <a:t>923 </a:t>
            </a:r>
            <a:r>
              <a:rPr lang="pl-PL" b="1" dirty="0" smtClean="0"/>
              <a:t>453  </a:t>
            </a:r>
            <a:r>
              <a:rPr lang="pl-PL" dirty="0" smtClean="0"/>
              <a:t>km</a:t>
            </a:r>
            <a:br>
              <a:rPr lang="pl-PL" dirty="0" smtClean="0"/>
            </a:br>
            <a:r>
              <a:rPr lang="pl-PL" dirty="0" smtClean="0"/>
              <a:t>w tym:</a:t>
            </a:r>
          </a:p>
          <a:p>
            <a:pPr algn="just"/>
            <a:r>
              <a:rPr lang="pl-PL" dirty="0" smtClean="0"/>
              <a:t>w </a:t>
            </a:r>
            <a:r>
              <a:rPr lang="pl-PL" dirty="0"/>
              <a:t>Gminie Miejskiej – </a:t>
            </a:r>
            <a:r>
              <a:rPr lang="pl-PL" b="1" dirty="0"/>
              <a:t>785 100</a:t>
            </a:r>
            <a:r>
              <a:rPr lang="pl-PL" dirty="0"/>
              <a:t> km</a:t>
            </a:r>
            <a:r>
              <a:rPr lang="pl-PL" dirty="0" smtClean="0"/>
              <a:t>,</a:t>
            </a:r>
          </a:p>
          <a:p>
            <a:pPr algn="just"/>
            <a:r>
              <a:rPr lang="pl-PL" dirty="0" smtClean="0"/>
              <a:t>w </a:t>
            </a:r>
            <a:r>
              <a:rPr lang="pl-PL" dirty="0"/>
              <a:t>Gminie Wiejskiej</a:t>
            </a:r>
            <a:r>
              <a:rPr lang="de-DE" dirty="0"/>
              <a:t> </a:t>
            </a:r>
            <a:r>
              <a:rPr lang="pl-PL" dirty="0"/>
              <a:t>– </a:t>
            </a:r>
            <a:r>
              <a:rPr lang="pl-PL" b="1" dirty="0"/>
              <a:t>138 353 </a:t>
            </a:r>
            <a:r>
              <a:rPr lang="pl-PL" dirty="0"/>
              <a:t>km.</a:t>
            </a:r>
          </a:p>
          <a:p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pl-PL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l-PL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Kilometer</a:t>
            </a:r>
            <a:endParaRPr lang="pl-PL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1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l-PL" dirty="0"/>
              <a:t>MZK </a:t>
            </a:r>
            <a:r>
              <a:rPr lang="de-DE" dirty="0"/>
              <a:t>leistet im Jahr</a:t>
            </a:r>
            <a:r>
              <a:rPr lang="pl-PL" dirty="0"/>
              <a:t> </a:t>
            </a:r>
            <a:r>
              <a:rPr lang="pl-PL" b="1" dirty="0"/>
              <a:t>923</a:t>
            </a:r>
            <a:r>
              <a:rPr lang="de-DE" b="1" dirty="0"/>
              <a:t>.</a:t>
            </a:r>
            <a:r>
              <a:rPr lang="pl-PL" b="1" dirty="0"/>
              <a:t>453 </a:t>
            </a:r>
            <a:r>
              <a:rPr lang="pl-PL" dirty="0"/>
              <a:t>km</a:t>
            </a:r>
            <a:r>
              <a:rPr lang="de-DE" dirty="0"/>
              <a:t>, </a:t>
            </a:r>
            <a:endParaRPr lang="de-DE" dirty="0" smtClean="0"/>
          </a:p>
          <a:p>
            <a:r>
              <a:rPr lang="de-DE" dirty="0" smtClean="0"/>
              <a:t>darunter</a:t>
            </a:r>
            <a:r>
              <a:rPr lang="pl-PL" dirty="0"/>
              <a:t>:</a:t>
            </a:r>
            <a:br>
              <a:rPr lang="pl-PL" dirty="0"/>
            </a:br>
            <a:r>
              <a:rPr lang="de-DE" dirty="0"/>
              <a:t>in der Stadtgemeinde </a:t>
            </a:r>
            <a:r>
              <a:rPr lang="pl-PL" dirty="0"/>
              <a:t>– </a:t>
            </a:r>
            <a:r>
              <a:rPr lang="pl-PL" b="1" dirty="0"/>
              <a:t>785</a:t>
            </a:r>
            <a:r>
              <a:rPr lang="de-DE" b="1" dirty="0"/>
              <a:t>.</a:t>
            </a:r>
            <a:r>
              <a:rPr lang="pl-PL" b="1" dirty="0"/>
              <a:t>100 </a:t>
            </a:r>
            <a:r>
              <a:rPr lang="pl-PL" dirty="0"/>
              <a:t>km,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de-DE" dirty="0" smtClean="0"/>
              <a:t>in </a:t>
            </a:r>
            <a:r>
              <a:rPr lang="de-DE" dirty="0"/>
              <a:t>der Landgemeinde </a:t>
            </a:r>
            <a:r>
              <a:rPr lang="pl-PL" dirty="0"/>
              <a:t>– </a:t>
            </a:r>
            <a:r>
              <a:rPr lang="pl-PL" b="1" dirty="0"/>
              <a:t>138</a:t>
            </a:r>
            <a:r>
              <a:rPr lang="de-DE" b="1" dirty="0"/>
              <a:t>.</a:t>
            </a:r>
            <a:r>
              <a:rPr lang="pl-PL" b="1" dirty="0"/>
              <a:t>353 </a:t>
            </a:r>
            <a:r>
              <a:rPr lang="pl-PL" dirty="0"/>
              <a:t>km</a:t>
            </a:r>
            <a:r>
              <a:rPr lang="pl-PL" dirty="0" smtClean="0"/>
              <a:t>.</a:t>
            </a: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pole tekstowe 22"/>
          <p:cNvSpPr txBox="1"/>
          <p:nvPr/>
        </p:nvSpPr>
        <p:spPr>
          <a:xfrm>
            <a:off x="251520" y="4437112"/>
            <a:ext cx="8352928" cy="163121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pl-PL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Pasażerowie</a:t>
            </a:r>
          </a:p>
          <a:p>
            <a:endParaRPr lang="pl-PL" sz="1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l-PL" dirty="0"/>
              <a:t>MZK Sp</a:t>
            </a:r>
            <a:r>
              <a:rPr lang="pl-PL" b="1" dirty="0"/>
              <a:t>.</a:t>
            </a:r>
            <a:r>
              <a:rPr lang="pl-PL" dirty="0"/>
              <a:t> z o.o. w Bolesławcu przewozi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około </a:t>
            </a:r>
            <a:r>
              <a:rPr lang="pl-PL" b="1" dirty="0" smtClean="0"/>
              <a:t>1 </a:t>
            </a:r>
            <a:r>
              <a:rPr lang="pl-PL" b="1" dirty="0"/>
              <a:t>750 000 </a:t>
            </a:r>
            <a:r>
              <a:rPr lang="pl-PL" dirty="0"/>
              <a:t>pasażerów </a:t>
            </a:r>
            <a:r>
              <a:rPr lang="pl-PL" dirty="0" smtClean="0"/>
              <a:t>rocznie</a:t>
            </a:r>
            <a:br>
              <a:rPr lang="pl-PL" dirty="0" smtClean="0"/>
            </a:b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endParaRPr lang="pl-PL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Fahrgäste</a:t>
            </a:r>
            <a:endParaRPr lang="pl-PL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l-PL" dirty="0"/>
              <a:t>MZK Sp. z o.o. </a:t>
            </a:r>
            <a:r>
              <a:rPr lang="de-DE" dirty="0"/>
              <a:t>in</a:t>
            </a:r>
            <a:r>
              <a:rPr lang="pl-PL" dirty="0"/>
              <a:t> Bolesław</a:t>
            </a:r>
            <a:r>
              <a:rPr lang="de-DE" dirty="0" err="1"/>
              <a:t>iec</a:t>
            </a:r>
            <a:r>
              <a:rPr lang="pl-PL" dirty="0"/>
              <a:t> </a:t>
            </a:r>
            <a:r>
              <a:rPr lang="de-DE" dirty="0"/>
              <a:t>befördert jährlich ca. </a:t>
            </a:r>
            <a:r>
              <a:rPr lang="pl-PL" b="1" dirty="0"/>
              <a:t>1</a:t>
            </a:r>
            <a:r>
              <a:rPr lang="de-DE" b="1" dirty="0"/>
              <a:t>.</a:t>
            </a:r>
            <a:r>
              <a:rPr lang="pl-PL" b="1" dirty="0"/>
              <a:t>750</a:t>
            </a:r>
            <a:r>
              <a:rPr lang="de-DE" b="1" dirty="0"/>
              <a:t>.</a:t>
            </a:r>
            <a:r>
              <a:rPr lang="pl-PL" b="1" dirty="0"/>
              <a:t>000 </a:t>
            </a:r>
            <a:r>
              <a:rPr lang="de-DE" dirty="0" smtClean="0"/>
              <a:t>Fahrgäste</a:t>
            </a:r>
            <a:r>
              <a:rPr lang="pl-PL" dirty="0" smtClean="0"/>
              <a:t>.</a:t>
            </a:r>
            <a:endParaRPr lang="de-DE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3250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zawartości 10"/>
          <p:cNvSpPr txBox="1">
            <a:spLocks/>
          </p:cNvSpPr>
          <p:nvPr/>
        </p:nvSpPr>
        <p:spPr>
          <a:xfrm>
            <a:off x="4780284" y="918012"/>
            <a:ext cx="4040188" cy="5208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l-PL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pl-P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l-P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pl-P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539552" y="5486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Tabor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4644008" y="5486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Fuhrpark</a:t>
            </a:r>
            <a:endParaRPr lang="pl-PL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919628"/>
              </p:ext>
            </p:extLst>
          </p:nvPr>
        </p:nvGraphicFramePr>
        <p:xfrm>
          <a:off x="0" y="980729"/>
          <a:ext cx="4531468" cy="38164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7072"/>
                <a:gridCol w="2123054"/>
                <a:gridCol w="1701342"/>
              </a:tblGrid>
              <a:tr h="2597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 b="1" dirty="0" err="1" smtClean="0">
                          <a:effectLst/>
                        </a:rPr>
                        <a:t>Lp</a:t>
                      </a:r>
                      <a:r>
                        <a:rPr lang="pl-PL" sz="1400" b="1" dirty="0" smtClean="0">
                          <a:effectLst/>
                        </a:rPr>
                        <a:t>.</a:t>
                      </a:r>
                      <a:endParaRPr lang="pl-PL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</a:rPr>
                        <a:t>MARK</a:t>
                      </a:r>
                      <a:r>
                        <a:rPr lang="de-DE" sz="1400" b="1" dirty="0" smtClean="0">
                          <a:effectLst/>
                        </a:rPr>
                        <a:t>A</a:t>
                      </a:r>
                      <a:endParaRPr lang="pl-PL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 b="1" dirty="0" smtClean="0">
                          <a:effectLst/>
                          <a:latin typeface="+mn-lt"/>
                          <a:ea typeface="+mn-ea"/>
                        </a:rPr>
                        <a:t>Ilo</a:t>
                      </a:r>
                      <a:r>
                        <a:rPr lang="pl-PL" sz="1400" b="1" dirty="0" err="1" smtClean="0">
                          <a:effectLst/>
                          <a:latin typeface="+mn-lt"/>
                          <a:ea typeface="+mn-ea"/>
                        </a:rPr>
                        <a:t>ść</a:t>
                      </a:r>
                      <a:r>
                        <a:rPr lang="pl-PL" sz="1400" b="1" baseline="0" dirty="0" smtClean="0">
                          <a:effectLst/>
                          <a:latin typeface="+mn-lt"/>
                          <a:ea typeface="+mn-ea"/>
                        </a:rPr>
                        <a:t> sztuk</a:t>
                      </a:r>
                      <a:endParaRPr lang="pl-PL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11683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pl-PL" sz="1000" b="1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1</a:t>
                      </a:r>
                      <a:endParaRPr lang="pl-PL" sz="1000" b="1" dirty="0" smtClean="0">
                        <a:effectLst/>
                      </a:endParaRPr>
                    </a:p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</a:rPr>
                        <a:t>2</a:t>
                      </a:r>
                      <a:endParaRPr lang="pl-PL" sz="1000" b="1" dirty="0" smtClean="0">
                        <a:effectLst/>
                      </a:endParaRPr>
                    </a:p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</a:rPr>
                        <a:t>3</a:t>
                      </a:r>
                      <a:endParaRPr lang="pl-PL" sz="1000" b="1" dirty="0">
                        <a:effectLst/>
                      </a:endParaRPr>
                    </a:p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4</a:t>
                      </a:r>
                      <a:endParaRPr lang="pl-PL" sz="1000" b="1" dirty="0">
                        <a:effectLst/>
                      </a:endParaRPr>
                    </a:p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5</a:t>
                      </a:r>
                      <a:endParaRPr lang="pl-PL" sz="1000" b="1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6</a:t>
                      </a:r>
                      <a:endParaRPr lang="pl-PL" sz="1000" b="1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7</a:t>
                      </a:r>
                      <a:endParaRPr lang="pl-PL" sz="1000" b="1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8</a:t>
                      </a:r>
                      <a:endParaRPr lang="pl-PL" sz="1000" b="1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9</a:t>
                      </a:r>
                      <a:endParaRPr lang="pl-PL" sz="1000" b="1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10</a:t>
                      </a:r>
                      <a:endParaRPr lang="pl-PL" sz="1000" b="1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11</a:t>
                      </a:r>
                      <a:endParaRPr lang="pl-PL" sz="1000" b="1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12</a:t>
                      </a:r>
                      <a:endParaRPr lang="pl-PL" sz="1000" b="1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13</a:t>
                      </a:r>
                      <a:endParaRPr lang="pl-PL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SOLARIS URBINO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JELCZ 081 MB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JELCZ 101I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MERCEDES BENZ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SETRA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AUTOSAN A10-10M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FORD TRANSIT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RENAULT KANGOO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AUTOSAN A10-10T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SOLARIS VACANZA 12 0.1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JONCKHEERE MISTRAL 70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RENAULT TRACER</a:t>
                      </a:r>
                      <a:endParaRPr lang="pl-PL" sz="10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RENAULT SFR 112</a:t>
                      </a:r>
                      <a:endParaRPr lang="pl-PL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78435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78435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7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78435" algn="l"/>
                        </a:tabLst>
                      </a:pPr>
                      <a:r>
                        <a:rPr lang="pl-PL" sz="1200" b="1" dirty="0">
                          <a:effectLst/>
                        </a:rPr>
                        <a:t>6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2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6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2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5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</a:t>
                      </a:r>
                      <a:endParaRPr lang="pl-PL" sz="10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</a:t>
                      </a:r>
                      <a:endParaRPr lang="pl-PL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985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pl-PL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+mn-lt"/>
                          <a:ea typeface="+mn-ea"/>
                        </a:rPr>
                        <a:t>Razem</a:t>
                      </a:r>
                      <a:endParaRPr lang="pl-PL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78435" algn="l"/>
                        </a:tabLst>
                      </a:pPr>
                      <a:r>
                        <a:rPr lang="en-US" sz="1200" b="1" dirty="0" smtClean="0">
                          <a:effectLst/>
                        </a:rPr>
                        <a:t>3</a:t>
                      </a:r>
                      <a:r>
                        <a:rPr lang="pl-PL" sz="1200" b="1" dirty="0" smtClean="0">
                          <a:effectLst/>
                        </a:rPr>
                        <a:t>5</a:t>
                      </a:r>
                      <a:endParaRPr lang="pl-PL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017" y="925239"/>
            <a:ext cx="4535487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63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zawartości 10"/>
          <p:cNvSpPr>
            <a:spLocks noGrp="1"/>
          </p:cNvSpPr>
          <p:nvPr>
            <p:ph sz="half" idx="2"/>
          </p:nvPr>
        </p:nvSpPr>
        <p:spPr>
          <a:xfrm>
            <a:off x="457200" y="1124744"/>
            <a:ext cx="4040188" cy="5001419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Turystyka, biuro turystyczne</a:t>
            </a:r>
            <a:b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wynajem pojazdów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Naprawa </a:t>
            </a: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konserwacja</a:t>
            </a:r>
            <a:b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autobusów i samochodów </a:t>
            </a: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ciężarowych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Usługi </a:t>
            </a: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parkingowe dla </a:t>
            </a: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pojazdów</a:t>
            </a: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l-P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dirty="0">
                <a:latin typeface="Verdana" pitchFamily="34" charset="0"/>
                <a:ea typeface="Verdana" pitchFamily="34" charset="0"/>
                <a:cs typeface="Verdana" pitchFamily="34" charset="0"/>
              </a:rPr>
              <a:t>Reklamy na autobusach:</a:t>
            </a:r>
          </a:p>
          <a:p>
            <a:pPr marL="514350" lvl="1" indent="-457200">
              <a:lnSpc>
                <a:spcPct val="150000"/>
              </a:lnSpc>
            </a:pPr>
            <a:r>
              <a:rPr lang="pl-PL" sz="2300" dirty="0">
                <a:latin typeface="Verdana" pitchFamily="34" charset="0"/>
                <a:ea typeface="Verdana" pitchFamily="34" charset="0"/>
                <a:cs typeface="Verdana" pitchFamily="34" charset="0"/>
              </a:rPr>
              <a:t>zewnętrzne na autobusach</a:t>
            </a:r>
          </a:p>
          <a:p>
            <a:pPr marL="514350" lvl="1" indent="-457200">
              <a:lnSpc>
                <a:spcPct val="150000"/>
              </a:lnSpc>
            </a:pPr>
            <a:r>
              <a:rPr lang="pl-PL" sz="2300" dirty="0">
                <a:latin typeface="Verdana" pitchFamily="34" charset="0"/>
                <a:ea typeface="Verdana" pitchFamily="34" charset="0"/>
                <a:cs typeface="Verdana" pitchFamily="34" charset="0"/>
              </a:rPr>
              <a:t>wewnętrzne w pojazdach (plakaty w gablotach, </a:t>
            </a:r>
            <a:r>
              <a:rPr lang="pl-PL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reklama </a:t>
            </a:r>
            <a:r>
              <a:rPr lang="pl-PL" sz="2300" dirty="0">
                <a:latin typeface="Verdana" pitchFamily="34" charset="0"/>
                <a:ea typeface="Verdana" pitchFamily="34" charset="0"/>
                <a:cs typeface="Verdana" pitchFamily="34" charset="0"/>
              </a:rPr>
              <a:t>świetlna)</a:t>
            </a:r>
          </a:p>
          <a:p>
            <a:pPr marL="0">
              <a:lnSpc>
                <a:spcPct val="150000"/>
              </a:lnSpc>
              <a:buNone/>
            </a:pP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pl-PL" dirty="0" smtClean="0"/>
          </a:p>
          <a:p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7" name="Symbol zastępczy zawartości 10"/>
          <p:cNvSpPr txBox="1">
            <a:spLocks/>
          </p:cNvSpPr>
          <p:nvPr/>
        </p:nvSpPr>
        <p:spPr>
          <a:xfrm>
            <a:off x="4780284" y="1173177"/>
            <a:ext cx="4040188" cy="4776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pl-PL" sz="17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Tourismus</a:t>
            </a:r>
            <a:r>
              <a:rPr lang="pl-PL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Tourismusbüro</a:t>
            </a:r>
            <a:r>
              <a:rPr lang="pl-PL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17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und</a:t>
            </a:r>
            <a:r>
              <a:rPr lang="pl-PL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Fahrzeug</a:t>
            </a:r>
            <a:r>
              <a:rPr lang="pl-PL" sz="17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vermietung</a:t>
            </a:r>
            <a:endParaRPr lang="pl-PL" sz="1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de-DE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Reparatur </a:t>
            </a:r>
            <a:r>
              <a:rPr lang="de-DE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und Wartung von Bussen und Last</a:t>
            </a:r>
            <a:r>
              <a:rPr lang="pl-PL" sz="17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kraft</a:t>
            </a:r>
            <a:r>
              <a:rPr lang="de-DE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wagen</a:t>
            </a:r>
            <a:endParaRPr lang="pl-PL" sz="1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pl-PL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Park</a:t>
            </a:r>
            <a:r>
              <a:rPr lang="de-DE" sz="17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dienstleistung</a:t>
            </a:r>
            <a:r>
              <a:rPr lang="pl-PL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en f</a:t>
            </a:r>
            <a:r>
              <a:rPr lang="de-DE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ü</a:t>
            </a:r>
            <a:r>
              <a:rPr lang="pl-PL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r  </a:t>
            </a:r>
            <a:r>
              <a:rPr lang="pl-PL" sz="17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Fahrzeuge</a:t>
            </a:r>
            <a:endParaRPr lang="pl-PL" sz="1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de-DE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Buswerbung</a:t>
            </a:r>
            <a:r>
              <a:rPr lang="de-DE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514350" lvl="1" indent="-457200">
              <a:lnSpc>
                <a:spcPct val="130000"/>
              </a:lnSpc>
            </a:pPr>
            <a:r>
              <a:rPr lang="de-DE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den Außenflächen der Busse</a:t>
            </a:r>
          </a:p>
          <a:p>
            <a:pPr marL="514350" lvl="1" indent="-457200">
              <a:lnSpc>
                <a:spcPct val="130000"/>
              </a:lnSpc>
            </a:pPr>
            <a:r>
              <a:rPr lang="de-DE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den Innenflächen der Fahrzeuge (Plakate in den Vitrinen, Leuchtwerbung)</a:t>
            </a:r>
            <a:endParaRPr lang="pl-PL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l-P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pl-P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539552" y="5486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Świadczone usługi - zakres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4860032" y="5486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Dienstleistungen</a:t>
            </a:r>
            <a:r>
              <a:rPr lang="pl-PL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 </a:t>
            </a:r>
            <a:r>
              <a:rPr lang="pl-PL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Bereich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923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  <p:sp>
        <p:nvSpPr>
          <p:cNvPr id="11" name="Symbol zastępczy zawartości 10"/>
          <p:cNvSpPr>
            <a:spLocks noGrp="1"/>
          </p:cNvSpPr>
          <p:nvPr>
            <p:ph sz="half" idx="2"/>
          </p:nvPr>
        </p:nvSpPr>
        <p:spPr>
          <a:xfrm>
            <a:off x="457200" y="259651"/>
            <a:ext cx="3970784" cy="5329589"/>
          </a:xfrm>
        </p:spPr>
        <p:txBody>
          <a:bodyPr>
            <a:noAutofit/>
          </a:bodyPr>
          <a:lstStyle/>
          <a:p>
            <a:pPr marL="0">
              <a:lnSpc>
                <a:spcPct val="150000"/>
              </a:lnSpc>
              <a:buNone/>
            </a:pPr>
            <a:r>
              <a:rPr lang="pl-PL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Realizowane wnioski unijne przez spółkę</a:t>
            </a:r>
          </a:p>
          <a:p>
            <a:pPr marL="0">
              <a:lnSpc>
                <a:spcPct val="150000"/>
              </a:lnSpc>
              <a:buNone/>
            </a:pPr>
            <a:endParaRPr lang="pl-PL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de-DE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</a:t>
            </a:r>
            <a:r>
              <a:rPr lang="pl-PL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„Zakup </a:t>
            </a:r>
            <a:r>
              <a:rPr lang="pl-PL" sz="1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nowoczesnego taboru autobusowego sposobem </a:t>
            </a:r>
            <a:r>
              <a:rPr lang="pl-PL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 upowszechnienie </a:t>
            </a:r>
            <a:r>
              <a:rPr lang="pl-PL" sz="1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ekologicznego transportu </a:t>
            </a:r>
            <a:r>
              <a:rPr lang="pl-PL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miejskiego w </a:t>
            </a:r>
            <a:r>
              <a:rPr lang="pl-PL" sz="1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Bolesławcu</a:t>
            </a:r>
            <a:r>
              <a:rPr lang="pl-PL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 </a:t>
            </a:r>
            <a:r>
              <a:rPr lang="pl-P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zakup 7 nowych autobusów z naboru nr 11/S/3.3/2009, </a:t>
            </a:r>
            <a:r>
              <a:rPr lang="pl-PL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Działanie 3.3 „Transport miejski i </a:t>
            </a:r>
            <a:r>
              <a:rPr lang="pl-P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podmiejski” </a:t>
            </a:r>
            <a:r>
              <a:rPr lang="pl-PL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Priorytet 3 „Rozwój infrastruktury transportowej na Dolnym Śląsku” </a:t>
            </a:r>
            <a:r>
              <a:rPr lang="pl-P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RPO </a:t>
            </a:r>
            <a:r>
              <a:rPr lang="pl-PL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WD na lata 2007-2013</a:t>
            </a:r>
            <a:r>
              <a:rPr lang="pl-P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l-PL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Całkowita wartość projektu </a:t>
            </a:r>
            <a:r>
              <a:rPr lang="pl-P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wyniosła</a:t>
            </a: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pl-P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</a:t>
            </a: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pl-PL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</a:t>
            </a:r>
            <a:r>
              <a:rPr lang="pl-PL" sz="1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 094 950,80 </a:t>
            </a:r>
            <a:r>
              <a:rPr lang="pl-PL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zł.</a:t>
            </a:r>
            <a:r>
              <a:rPr lang="pl-PL" sz="1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r>
              <a:rPr lang="pl-PL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ałkowita</a:t>
            </a:r>
            <a:r>
              <a:rPr lang="pl-P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kwota dofinansowania wynosi </a:t>
            </a: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endParaRPr lang="pl-PL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de-DE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pl-PL" sz="1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 148 </a:t>
            </a:r>
            <a:r>
              <a:rPr lang="pl-PL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553,40zł</a:t>
            </a:r>
            <a:r>
              <a:rPr lang="pl-PL" sz="1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pl-PL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pl-PL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Symbol zastępczy zawartości 10"/>
          <p:cNvSpPr txBox="1">
            <a:spLocks/>
          </p:cNvSpPr>
          <p:nvPr/>
        </p:nvSpPr>
        <p:spPr>
          <a:xfrm>
            <a:off x="4740374" y="259651"/>
            <a:ext cx="4152106" cy="532959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50000"/>
              </a:lnSpc>
              <a:buNone/>
            </a:pPr>
            <a:r>
              <a:rPr lang="de-DE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Die </a:t>
            </a:r>
            <a:r>
              <a:rPr lang="de-DE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von der Gesellschaft durchgeführten EU-Anträge </a:t>
            </a:r>
            <a:endParaRPr lang="de-DE" sz="12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de-DE" sz="12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algn="just">
              <a:lnSpc>
                <a:spcPct val="150000"/>
              </a:lnSpc>
              <a:buAutoNum type="arabicPeriod"/>
            </a:pPr>
            <a:r>
              <a:rPr lang="de-DE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„Beschaffung eines modernen Busfuhrparks als Beitrag für einen ökologischen </a:t>
            </a:r>
            <a:r>
              <a:rPr lang="de-DE" sz="15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Stadt-und </a:t>
            </a:r>
            <a:r>
              <a:rPr lang="de-DE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Nahverkehr in 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Bolesław</a:t>
            </a:r>
            <a:r>
              <a:rPr lang="de-DE" sz="15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iec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</a:t>
            </a:r>
            <a:r>
              <a:rPr lang="de-DE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–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Beschaffung von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7 neuen Bussen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gem. Aufruf Nr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pl-PL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1/S/3.3/2009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, Maßnahme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3.3. "Stadt-und Nahverkehr" der Priorität 3. </a:t>
            </a:r>
            <a:r>
              <a:rPr lang="pl-P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Entwicklung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der Verkehrsinfrastruktur in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Niederschlesien</a:t>
            </a:r>
            <a:r>
              <a:rPr lang="pl-PL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Regionales Operationelles Programm für Niederschlesien für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den Zeitraum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2007-2013</a:t>
            </a:r>
            <a:r>
              <a:rPr lang="pl-PL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”.</a:t>
            </a:r>
            <a:endParaRPr lang="de-DE" sz="1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Gesamtwert des Projektes betrug</a:t>
            </a:r>
            <a:r>
              <a:rPr lang="pl-PL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</a:t>
            </a:r>
            <a:r>
              <a:rPr lang="de-DE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.0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94</a:t>
            </a:r>
            <a:r>
              <a:rPr lang="de-DE" sz="15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950,80 </a:t>
            </a:r>
            <a:r>
              <a:rPr lang="de-DE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PLN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Gesamtbetrag </a:t>
            </a:r>
            <a:r>
              <a:rPr lang="de-DE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der 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Förderung beträgt:</a:t>
            </a:r>
            <a:r>
              <a:rPr lang="pl-PL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de-DE" sz="15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148</a:t>
            </a:r>
            <a:r>
              <a:rPr lang="de-DE" sz="15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553,40 </a:t>
            </a:r>
            <a:r>
              <a:rPr lang="de-DE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PLN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pl-PL" sz="1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pl-PL" sz="13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00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  <p:sp>
        <p:nvSpPr>
          <p:cNvPr id="11" name="Symbol zastępczy zawartości 10"/>
          <p:cNvSpPr>
            <a:spLocks noGrp="1"/>
          </p:cNvSpPr>
          <p:nvPr>
            <p:ph sz="half" idx="2"/>
          </p:nvPr>
        </p:nvSpPr>
        <p:spPr>
          <a:xfrm>
            <a:off x="179512" y="332656"/>
            <a:ext cx="4104456" cy="5328592"/>
          </a:xfrm>
        </p:spPr>
        <p:txBody>
          <a:bodyPr anchor="t">
            <a:noAutofit/>
          </a:bodyPr>
          <a:lstStyle/>
          <a:p>
            <a:pPr marL="0">
              <a:lnSpc>
                <a:spcPct val="150000"/>
              </a:lnSpc>
              <a:buNone/>
            </a:pPr>
            <a:r>
              <a:rPr lang="pl-PL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Realizowane wnioski unijne przez spółkę</a:t>
            </a:r>
          </a:p>
          <a:p>
            <a:pPr marL="0">
              <a:lnSpc>
                <a:spcPct val="150000"/>
              </a:lnSpc>
              <a:buNone/>
            </a:pPr>
            <a:endParaRPr lang="pl-PL" sz="1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ct val="150000"/>
              </a:lnSpc>
              <a:buNone/>
            </a:pPr>
            <a:r>
              <a:rPr lang="pl-PL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 „</a:t>
            </a:r>
            <a:r>
              <a:rPr lang="pl-PL" sz="15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RegioInfo</a:t>
            </a:r>
            <a:r>
              <a:rPr lang="pl-PL" sz="1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</a:t>
            </a:r>
            <a:endParaRPr lang="pl-PL" sz="15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r>
              <a:rPr lang="pl-PL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tworzenie dwujęzyczne</a:t>
            </a:r>
            <a:r>
              <a:rPr lang="de-DE" sz="15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go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5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systemu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informacji pasażerskiej</a:t>
            </a:r>
            <a:r>
              <a:rPr lang="de-DE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– projekt </a:t>
            </a:r>
            <a:r>
              <a:rPr lang="pl-PL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współfinansowany </a:t>
            </a:r>
            <a:r>
              <a:rPr lang="pl-PL" sz="1500" dirty="0">
                <a:latin typeface="Verdana" pitchFamily="34" charset="0"/>
                <a:ea typeface="Verdana" pitchFamily="34" charset="0"/>
                <a:cs typeface="Verdana" pitchFamily="34" charset="0"/>
              </a:rPr>
              <a:t>przez Unię Europejską ze środków Europejskiego Funduszu Rozwoju Regionalnego w ramach Programu Operacyjnego Współpracy Transgranicznej Polska- Saksonia </a:t>
            </a:r>
            <a:r>
              <a:rPr lang="pl-PL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2007-2013</a:t>
            </a:r>
            <a:endParaRPr lang="pl-PL" sz="1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Symbol zastępczy zawartości 10"/>
          <p:cNvSpPr txBox="1">
            <a:spLocks/>
          </p:cNvSpPr>
          <p:nvPr/>
        </p:nvSpPr>
        <p:spPr>
          <a:xfrm>
            <a:off x="4788024" y="332656"/>
            <a:ext cx="4104456" cy="532859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70000"/>
              </a:lnSpc>
              <a:buNone/>
            </a:pPr>
            <a:r>
              <a:rPr lang="de-DE" sz="17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Die </a:t>
            </a:r>
            <a:r>
              <a:rPr lang="de-DE" sz="17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von der Gesellschaft durchgeführten EU-Anträge </a:t>
            </a:r>
            <a:endParaRPr lang="pl-PL" sz="17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ct val="150000"/>
              </a:lnSpc>
              <a:buNone/>
            </a:pPr>
            <a:endParaRPr lang="pl-PL" sz="17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ct val="150000"/>
              </a:lnSpc>
              <a:buNone/>
            </a:pPr>
            <a:r>
              <a:rPr lang="pl-PL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pl-PL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  „</a:t>
            </a:r>
            <a:r>
              <a:rPr lang="pl-PL" sz="16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RegioInfo</a:t>
            </a:r>
            <a:r>
              <a:rPr lang="pl-PL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”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de-DE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Entwicklung eines zweisprachigen Fahrgastinformationssystems </a:t>
            </a:r>
            <a:r>
              <a:rPr lang="pl-P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–</a:t>
            </a:r>
            <a:r>
              <a:rPr lang="de-DE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 das Projekt wird durch Fördermittel der Europäischen Union (EU) von den Europäischen Fonds für regionale Entwicklung im Rahmen des „Operationellen Programms der grenzübergreifenden Zusammenarbeit zwischen Sachsen und Polen 2007 – 2013“ unterstützt.</a:t>
            </a:r>
            <a:endParaRPr lang="pl-PL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399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/>
          </p:cNvSpPr>
          <p:nvPr/>
        </p:nvSpPr>
        <p:spPr>
          <a:xfrm>
            <a:off x="4633664" y="427038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l-PL" dirty="0"/>
          </a:p>
        </p:txBody>
      </p:sp>
      <p:sp>
        <p:nvSpPr>
          <p:cNvPr id="5" name="Symbol zastępczy tekstu 9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4040188" cy="1008112"/>
          </a:xfrm>
        </p:spPr>
        <p:txBody>
          <a:bodyPr anchor="b">
            <a:noAutofit/>
          </a:bodyPr>
          <a:lstStyle/>
          <a:p>
            <a:pPr algn="ctr"/>
            <a:r>
              <a:rPr lang="pl-PL" dirty="0" smtClean="0">
                <a:latin typeface="+mj-lt"/>
              </a:rPr>
              <a:t>Projekt </a:t>
            </a:r>
            <a:r>
              <a:rPr lang="de-DE" dirty="0" smtClean="0">
                <a:latin typeface="+mj-lt"/>
              </a:rPr>
              <a:t>„</a:t>
            </a:r>
            <a:r>
              <a:rPr lang="pl-PL" dirty="0" err="1" smtClean="0">
                <a:latin typeface="+mj-lt"/>
              </a:rPr>
              <a:t>Regio</a:t>
            </a:r>
            <a:r>
              <a:rPr lang="pl-PL" dirty="0" smtClean="0">
                <a:latin typeface="+mj-lt"/>
              </a:rPr>
              <a:t>-Info</a:t>
            </a:r>
            <a:r>
              <a:rPr lang="de-DE" dirty="0" smtClean="0">
                <a:latin typeface="+mj-lt"/>
              </a:rPr>
              <a:t>“</a:t>
            </a:r>
            <a:r>
              <a:rPr lang="pl-PL" dirty="0" smtClean="0">
                <a:latin typeface="+mj-lt"/>
              </a:rPr>
              <a:t> realizowany przez MZK obejmował:</a:t>
            </a:r>
            <a:endParaRPr lang="pl-PL" dirty="0">
              <a:latin typeface="+mj-lt"/>
            </a:endParaRPr>
          </a:p>
        </p:txBody>
      </p:sp>
      <p:sp>
        <p:nvSpPr>
          <p:cNvPr id="6" name="Symbol zastępczy tekstu 11"/>
          <p:cNvSpPr>
            <a:spLocks noGrp="1"/>
          </p:cNvSpPr>
          <p:nvPr>
            <p:ph type="body" sz="quarter" idx="3"/>
          </p:nvPr>
        </p:nvSpPr>
        <p:spPr>
          <a:xfrm>
            <a:off x="4716016" y="404664"/>
            <a:ext cx="4041775" cy="905420"/>
          </a:xfrm>
        </p:spPr>
        <p:txBody>
          <a:bodyPr anchor="b">
            <a:noAutofit/>
          </a:bodyPr>
          <a:lstStyle/>
          <a:p>
            <a:pPr algn="ctr"/>
            <a:r>
              <a:rPr lang="pl-PL" dirty="0">
                <a:latin typeface="+mj-lt"/>
              </a:rPr>
              <a:t>D</a:t>
            </a:r>
            <a:r>
              <a:rPr lang="de-DE" dirty="0" err="1">
                <a:latin typeface="+mj-lt"/>
              </a:rPr>
              <a:t>as</a:t>
            </a:r>
            <a:r>
              <a:rPr lang="de-DE" dirty="0">
                <a:latin typeface="+mj-lt"/>
              </a:rPr>
              <a:t> </a:t>
            </a:r>
            <a:r>
              <a:rPr lang="de-DE" dirty="0" smtClean="0">
                <a:latin typeface="+mj-lt"/>
              </a:rPr>
              <a:t>von MZK durchgeführte Projekt „</a:t>
            </a:r>
            <a:r>
              <a:rPr lang="pl-PL" dirty="0" err="1" smtClean="0">
                <a:latin typeface="+mj-lt"/>
              </a:rPr>
              <a:t>Regio</a:t>
            </a:r>
            <a:r>
              <a:rPr lang="pl-PL" dirty="0" smtClean="0">
                <a:latin typeface="+mj-lt"/>
              </a:rPr>
              <a:t>-Info</a:t>
            </a:r>
            <a:r>
              <a:rPr lang="de-DE" dirty="0" smtClean="0">
                <a:latin typeface="+mj-lt"/>
              </a:rPr>
              <a:t>“ umfasste:</a:t>
            </a:r>
            <a:endParaRPr lang="pl-PL" dirty="0">
              <a:latin typeface="+mj-lt"/>
            </a:endParaRPr>
          </a:p>
        </p:txBody>
      </p:sp>
      <p:sp>
        <p:nvSpPr>
          <p:cNvPr id="8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137463" y="1916832"/>
            <a:ext cx="4290521" cy="33595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Stworzenie rozkładów </a:t>
            </a:r>
            <a:r>
              <a:rPr lang="pl-PL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jazdy </a:t>
            </a: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 </a:t>
            </a:r>
            <a:r>
              <a:rPr lang="pl-PL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legendą </a:t>
            </a: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 </a:t>
            </a:r>
            <a:r>
              <a:rPr lang="pl-PL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języku polskim </a:t>
            </a: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niemieckim na wszystkich przystankach</a:t>
            </a:r>
            <a:endParaRPr lang="pl-PL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Wykonanie dwujęzycznej strony WWW oraz </a:t>
            </a:r>
            <a:r>
              <a:rPr lang="pl-PL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prezentację </a:t>
            </a:r>
            <a:r>
              <a:rPr lang="pl-P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graficznego rozkładu jazdy</a:t>
            </a:r>
            <a:endParaRPr lang="pl-PL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pl-PL" dirty="0" smtClean="0"/>
          </a:p>
          <a:p>
            <a:pPr>
              <a:lnSpc>
                <a:spcPct val="150000"/>
              </a:lnSpc>
            </a:pPr>
            <a:endParaRPr lang="pl-PL" dirty="0"/>
          </a:p>
        </p:txBody>
      </p:sp>
      <p:sp>
        <p:nvSpPr>
          <p:cNvPr id="9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453643" y="1916832"/>
            <a:ext cx="4506275" cy="3312368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Schaffung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der Fahrpläne mit einer polnisch- und deutschsprachigen Legende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allen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Haltestellen</a:t>
            </a:r>
          </a:p>
          <a:p>
            <a:pPr marL="0" lvl="1" indent="0">
              <a:lnSpc>
                <a:spcPct val="150000"/>
              </a:lnSpc>
              <a:buNone/>
            </a:pPr>
            <a:endParaRPr lang="de-DE" sz="1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Gestaltung der zweisprachigen Website und Darstellung eines grafischen Fahrplanes</a:t>
            </a:r>
            <a:endParaRPr lang="pl-PL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33791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350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876</Words>
  <Application>Microsoft Office PowerPoint</Application>
  <PresentationFormat>Bildschirmpräsentation (4:3)</PresentationFormat>
  <Paragraphs>225</Paragraphs>
  <Slides>28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Motyw pakietu Office</vt:lpstr>
      <vt:lpstr>        MZK Sp. z o. o. w Bolesławcu  59-700 Bolesławiec  ul. Modłowa 8   PREZENTACJA/PRÄSENTATION  Bad Muskau, 26.06.2013</vt:lpstr>
      <vt:lpstr>O firmie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MZK w Bolesławcu Sp. z o.o.</dc:title>
  <dc:creator>Monika</dc:creator>
  <cp:lastModifiedBy>Anna Wojciechowska - npkg Wroclaw</cp:lastModifiedBy>
  <cp:revision>208</cp:revision>
  <dcterms:created xsi:type="dcterms:W3CDTF">2013-05-13T18:05:12Z</dcterms:created>
  <dcterms:modified xsi:type="dcterms:W3CDTF">2013-06-18T10:27:41Z</dcterms:modified>
</cp:coreProperties>
</file>